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97815" y="2721610"/>
            <a:ext cx="13764895" cy="23844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000" kern="0" spc="-89" dirty="0">
                <a:solidFill>
                  <a:schemeClr val="accent1">
                    <a:lumMod val="5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       Project Name-   </a:t>
            </a:r>
            <a:r>
              <a:rPr lang="en-US" sz="4000" kern="0" spc="-89" dirty="0">
                <a:solidFill>
                  <a:schemeClr val="accent4">
                    <a:lumMod val="75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Voice Based Patient Call System</a:t>
            </a:r>
            <a:endParaRPr lang="en-US" sz="4000" kern="0" spc="-89" dirty="0">
              <a:solidFill>
                <a:schemeClr val="accent4">
                  <a:lumMod val="75000"/>
                </a:schemeClr>
              </a:solidFill>
              <a:latin typeface="Aldine721 BT" panose="02040803050506020403" pitchFamily="18" charset="0"/>
              <a:ea typeface="Source Serif Pro Semi Bold" pitchFamily="34" charset="-122"/>
              <a:cs typeface="Source Serif Pro Semi Bold" pitchFamily="34" charset="-120"/>
            </a:endParaRPr>
          </a:p>
          <a:p>
            <a:pPr marL="0" indent="0">
              <a:lnSpc>
                <a:spcPts val="5500"/>
              </a:lnSpc>
              <a:buNone/>
            </a:pPr>
            <a:endParaRPr lang="en-US" sz="4400" dirty="0">
              <a:latin typeface="Aldine721 BT" panose="02040803050506020403" pitchFamily="18" charset="0"/>
            </a:endParaRPr>
          </a:p>
          <a:p>
            <a:pPr marL="0" indent="0">
              <a:lnSpc>
                <a:spcPts val="5500"/>
              </a:lnSpc>
              <a:buNone/>
            </a:pPr>
            <a:endParaRPr lang="en-US" sz="4400" dirty="0">
              <a:latin typeface="Aldine721 BT" panose="02040803050506020403" pitchFamily="18" charset="0"/>
            </a:endParaRPr>
          </a:p>
          <a:p>
            <a:pPr marL="0" indent="0">
              <a:lnSpc>
                <a:spcPts val="5500"/>
              </a:lnSpc>
              <a:buNone/>
            </a:pPr>
            <a:endParaRPr lang="en-US" sz="4400" dirty="0">
              <a:latin typeface="Aldine721 BT" panose="02040803050506020403" pitchFamily="18" charset="0"/>
            </a:endParaRPr>
          </a:p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latin typeface="Aldine721 BT" panose="02040803050506020403" pitchFamily="18" charset="0"/>
              </a:rPr>
              <a:t> </a:t>
            </a:r>
            <a:endParaRPr lang="en-US" sz="3200" dirty="0">
              <a:latin typeface="Aldine721 BT" panose="020408030505060204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Box 5"/>
          <p:cNvSpPr txBox="1"/>
          <p:nvPr/>
        </p:nvSpPr>
        <p:spPr>
          <a:xfrm>
            <a:off x="1111169" y="5845215"/>
            <a:ext cx="503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2">
                    <a:lumMod val="50000"/>
                  </a:schemeClr>
                </a:solidFill>
                <a:latin typeface="Aldine401 BT" panose="02020602060306020A03" pitchFamily="18" charset="0"/>
              </a:rPr>
              <a:t>Mentor:-</a:t>
            </a:r>
            <a:r>
              <a:rPr lang="en-IN" sz="3600" b="1" dirty="0" err="1">
                <a:solidFill>
                  <a:schemeClr val="accent2">
                    <a:lumMod val="50000"/>
                  </a:schemeClr>
                </a:solidFill>
                <a:latin typeface="Aldine401 BT" panose="02020602060306020A03" pitchFamily="18" charset="0"/>
              </a:rPr>
              <a:t>Shilpe</a:t>
            </a:r>
            <a:r>
              <a:rPr lang="en-IN" sz="3600" b="1" dirty="0">
                <a:solidFill>
                  <a:schemeClr val="accent2">
                    <a:lumMod val="50000"/>
                  </a:schemeClr>
                </a:solidFill>
                <a:latin typeface="Aldine401 BT" panose="02020602060306020A03" pitchFamily="18" charset="0"/>
              </a:rPr>
              <a:t> Ma’am       </a:t>
            </a:r>
            <a:endParaRPr lang="en-IN" sz="3600" b="1" dirty="0">
              <a:solidFill>
                <a:schemeClr val="accent2">
                  <a:lumMod val="50000"/>
                </a:schemeClr>
              </a:solidFill>
              <a:latin typeface="Aldine401 BT" panose="02020602060306020A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0738" y="91500"/>
            <a:ext cx="2127569" cy="9386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7815" y="1029970"/>
            <a:ext cx="1398841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i="0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dine721 BT" panose="02040803050506020403" pitchFamily="18" charset="0"/>
                <a:ea typeface="Proxima Nova"/>
                <a:cs typeface="Calibri" panose="020F0502020204030204"/>
                <a:sym typeface="Calibri" panose="020F0502020204030204"/>
              </a:rPr>
              <a:t>       Infosys Springboard Internship </a:t>
            </a:r>
            <a:r>
              <a:rPr lang="en-GB" sz="5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dine721 BT" panose="02040803050506020403" pitchFamily="18" charset="0"/>
                <a:ea typeface="Proxima Nova"/>
                <a:cs typeface="Calibri" panose="020F0502020204030204"/>
                <a:sym typeface="Calibri" panose="020F0502020204030204"/>
              </a:rPr>
              <a:t>5.0</a:t>
            </a:r>
            <a:endParaRPr lang="en-IN" sz="5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dine721 BT" panose="02040803050506020403" pitchFamily="18" charset="0"/>
            </a:endParaRPr>
          </a:p>
          <a:p>
            <a:endParaRPr lang="en-IN" sz="5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dine721 BT" panose="020408030505060204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13065" y="5356860"/>
            <a:ext cx="57797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ldine401 BT" panose="02020602060306020A03" pitchFamily="18" charset="0"/>
                <a:ea typeface="Calibri" panose="020F0502020204030204"/>
                <a:cs typeface="Calibri" panose="020F0502020204030204"/>
                <a:sym typeface="Calibri" panose="020F0502020204030204"/>
              </a:rPr>
              <a:t>       </a:t>
            </a:r>
            <a:r>
              <a:rPr lang="en-US" sz="2400" b="1" u="sng" dirty="0">
                <a:solidFill>
                  <a:schemeClr val="accent2">
                    <a:lumMod val="50000"/>
                  </a:schemeClr>
                </a:solidFill>
                <a:latin typeface="Aldine401 BT" panose="02020602060306020A03" pitchFamily="18" charset="0"/>
                <a:ea typeface="Calibri" panose="020F0502020204030204"/>
                <a:cs typeface="Calibri" panose="020F0502020204030204"/>
                <a:sym typeface="Calibri" panose="020F0502020204030204"/>
              </a:rPr>
              <a:t>Details of the Presenter</a:t>
            </a:r>
            <a:endParaRPr lang="en-US" sz="2400" b="1" u="sng" dirty="0">
              <a:solidFill>
                <a:schemeClr val="accent2">
                  <a:lumMod val="50000"/>
                </a:schemeClr>
              </a:solidFill>
              <a:latin typeface="Aldine401 BT" panose="02020602060306020A03" pitchFamily="18" charset="0"/>
              <a:ea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accent2">
                  <a:lumMod val="50000"/>
                </a:schemeClr>
              </a:solidFill>
              <a:latin typeface="Aldine401 BT" panose="02020602060306020A03" pitchFamily="18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ldine401 BT" panose="02020602060306020A03" pitchFamily="18" charset="0"/>
                <a:ea typeface="Calibri" panose="020F0502020204030204"/>
                <a:cs typeface="Calibri" panose="020F0502020204030204"/>
                <a:sym typeface="Calibri" panose="020F0502020204030204"/>
              </a:rPr>
              <a:t>        Name:  S</a:t>
            </a:r>
            <a:r>
              <a:rPr lang="en-IN" altLang="en-US" sz="2400" b="1" dirty="0">
                <a:solidFill>
                  <a:schemeClr val="accent2">
                    <a:lumMod val="50000"/>
                  </a:schemeClr>
                </a:solidFill>
                <a:latin typeface="Aldine401 BT" panose="02020602060306020A03" pitchFamily="18" charset="0"/>
                <a:ea typeface="Calibri" panose="020F0502020204030204"/>
                <a:cs typeface="Calibri" panose="020F0502020204030204"/>
                <a:sym typeface="Calibri" panose="020F0502020204030204"/>
              </a:rPr>
              <a:t>arvesh sunil Jagtap</a:t>
            </a:r>
            <a:endParaRPr lang="en-US" sz="2400" b="1" dirty="0">
              <a:solidFill>
                <a:schemeClr val="accent2">
                  <a:lumMod val="50000"/>
                </a:schemeClr>
              </a:solidFill>
              <a:latin typeface="Aldine401 BT" panose="02020602060306020A03" pitchFamily="18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ldine401 BT" panose="02020602060306020A03" pitchFamily="18" charset="0"/>
                <a:ea typeface="Calibri" panose="020F0502020204030204"/>
                <a:cs typeface="Calibri" panose="020F0502020204030204"/>
                <a:sym typeface="Calibri" panose="020F0502020204030204"/>
              </a:rPr>
              <a:t>        Batch:B-3</a:t>
            </a:r>
            <a:endParaRPr lang="en-US" sz="2400" b="1" dirty="0">
              <a:solidFill>
                <a:schemeClr val="accent2">
                  <a:lumMod val="50000"/>
                </a:schemeClr>
              </a:solidFill>
              <a:latin typeface="Aldine401 BT" panose="02020602060306020A03" pitchFamily="18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ldine401 BT" panose="02020602060306020A03" pitchFamily="18" charset="0"/>
                <a:ea typeface="Calibri" panose="020F0502020204030204"/>
                <a:cs typeface="Calibri" panose="020F0502020204030204"/>
                <a:sym typeface="Calibri" panose="020F0502020204030204"/>
              </a:rPr>
              <a:t>        Date: 05 Feb 2025</a:t>
            </a:r>
            <a:endParaRPr lang="en-IN" sz="2400" b="1" dirty="0">
              <a:solidFill>
                <a:schemeClr val="accent2">
                  <a:lumMod val="50000"/>
                </a:schemeClr>
              </a:solidFill>
              <a:latin typeface="Aldine401 BT" panose="02020602060306020A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8410" y="2835797"/>
            <a:ext cx="11204294" cy="15696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sz="9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96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7630"/>
            <a:ext cx="5632490" cy="717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chemeClr val="accent1">
                    <a:lumMod val="5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Problem Statement</a:t>
            </a:r>
            <a:endParaRPr lang="en-US" sz="4400" dirty="0">
              <a:solidFill>
                <a:schemeClr val="accent1">
                  <a:lumMod val="50000"/>
                </a:schemeClr>
              </a:solidFill>
              <a:latin typeface="Aldine721 BT" panose="02040803050506020403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37724" y="1936552"/>
            <a:ext cx="6357818" cy="3704272"/>
          </a:xfrm>
          <a:prstGeom prst="roundRect">
            <a:avLst>
              <a:gd name="adj" fmla="val 3987"/>
            </a:avLst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7620">
            <a:solidFill>
              <a:srgbClr val="D6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4659" y="3366254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Current Challenge</a:t>
            </a:r>
            <a:endParaRPr lang="en-US" sz="220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84659" y="3861792"/>
            <a:ext cx="5863947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Traditional patient call systems often lead to delays, missed requests, and poor communication.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1936552"/>
            <a:ext cx="6357818" cy="3704272"/>
          </a:xfrm>
          <a:prstGeom prst="roundRect">
            <a:avLst>
              <a:gd name="adj" fmla="val 3987"/>
            </a:avLst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81793" y="3366254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Solution</a:t>
            </a:r>
            <a:endParaRPr lang="en-US" sz="220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81793" y="3861792"/>
            <a:ext cx="5863947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voice-based patient call system can improve patient engagement and communication, leading to better healthcare outcomes and dynamically prioritizes patient's need with multilingual support.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910024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7230" y="2034897"/>
            <a:ext cx="1258803" cy="11031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441" y="2076488"/>
            <a:ext cx="1283954" cy="95162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8572"/>
            <a:ext cx="5632490" cy="19481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chemeClr val="accent1">
                    <a:lumMod val="5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Objectives</a:t>
            </a:r>
            <a:endParaRPr lang="en-US" sz="4400" dirty="0">
              <a:solidFill>
                <a:schemeClr val="accent1">
                  <a:lumMod val="50000"/>
                </a:schemeClr>
              </a:solidFill>
              <a:latin typeface="Aldine721 BT" panose="02040803050506020403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37724" y="2569580"/>
            <a:ext cx="4158734" cy="3397357"/>
          </a:xfrm>
          <a:prstGeom prst="roundRect">
            <a:avLst>
              <a:gd name="adj" fmla="val 3987"/>
            </a:avLst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7620">
            <a:solidFill>
              <a:srgbClr val="D6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4659" y="3692366"/>
            <a:ext cx="3624977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Fast Communication Channel</a:t>
            </a:r>
            <a:endParaRPr lang="en-US" sz="220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84659" y="4187904"/>
            <a:ext cx="3664863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robust communication infrastructure for real-time interaction between patients and healthcare providers.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2569580"/>
            <a:ext cx="4158734" cy="3397357"/>
          </a:xfrm>
          <a:prstGeom prst="roundRect">
            <a:avLst>
              <a:gd name="adj" fmla="val 3987"/>
            </a:avLst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2709" y="3692366"/>
            <a:ext cx="312705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AI-Powered Prioritization</a:t>
            </a:r>
            <a:endParaRPr lang="en-US" sz="220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82709" y="4187904"/>
            <a:ext cx="366486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Utilizing AI algorithms to analyze patient data and dynamically prioritize their needs.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2569580"/>
            <a:ext cx="4158734" cy="3397357"/>
          </a:xfrm>
          <a:prstGeom prst="roundRect">
            <a:avLst>
              <a:gd name="adj" fmla="val 3987"/>
            </a:avLst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80759" y="3692366"/>
            <a:ext cx="3664863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Real-time Tracking and Notifications</a:t>
            </a:r>
            <a:endParaRPr lang="en-US" sz="220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80759" y="4539853"/>
            <a:ext cx="366486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Enables healthcare providers to monitor patient status and receive timely alerts for critical situations.</a:t>
            </a:r>
            <a:endParaRPr lang="en-US" sz="1850" dirty="0"/>
          </a:p>
        </p:txBody>
      </p:sp>
      <p:sp>
        <p:nvSpPr>
          <p:cNvPr id="12" name="AutoShape 2" descr="A sleek, modern icon representing fast communication. The icon features a chat bubble with motion lines to indicate speed, combined with a Wi-Fi or signal symbol. The design is minimalist, using a gradient of blue and white for a tech-inspired look. The background is simple and transparent, making it suitable for app or web use. High-definition, vector-style with smooth edges and clear contrast.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0132" y="2652802"/>
            <a:ext cx="844952" cy="8959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890" y="2733299"/>
            <a:ext cx="794980" cy="7949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4479" y="2688680"/>
            <a:ext cx="817422" cy="81742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01885"/>
            <a:ext cx="5632490" cy="9028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chemeClr val="accent1">
                    <a:lumMod val="5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Technology Stack</a:t>
            </a:r>
            <a:endParaRPr lang="en-US" sz="4400" dirty="0">
              <a:solidFill>
                <a:schemeClr val="accent1">
                  <a:lumMod val="50000"/>
                </a:schemeClr>
              </a:solidFill>
              <a:latin typeface="Aldine721 BT" panose="02040803050506020403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37724" y="2164466"/>
            <a:ext cx="4158734" cy="2370505"/>
          </a:xfrm>
          <a:prstGeom prst="roundRect">
            <a:avLst>
              <a:gd name="adj" fmla="val 8394"/>
            </a:avLst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7620">
            <a:solidFill>
              <a:srgbClr val="D6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3849" y="3488412"/>
            <a:ext cx="3765674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100" kern="0" spc="-44" dirty="0">
                <a:solidFill>
                  <a:schemeClr val="bg2">
                    <a:lumMod val="1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Expo React Native for Frontend</a:t>
            </a:r>
            <a:endParaRPr lang="en-US" sz="2100" dirty="0">
              <a:solidFill>
                <a:schemeClr val="bg2">
                  <a:lumMod val="10000"/>
                </a:schemeClr>
              </a:solidFill>
              <a:latin typeface="Aldine721 BT" panose="02040803050506020403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5235773" y="2247183"/>
            <a:ext cx="4158734" cy="2192063"/>
          </a:xfrm>
          <a:prstGeom prst="roundRect">
            <a:avLst>
              <a:gd name="adj" fmla="val 8394"/>
            </a:avLst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482709" y="3488412"/>
            <a:ext cx="3664863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100" kern="0" spc="-44" dirty="0">
                <a:solidFill>
                  <a:srgbClr val="272525"/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Node.js and Express for API and Server Logic</a:t>
            </a:r>
            <a:endParaRPr lang="en-US" sz="2100" dirty="0">
              <a:latin typeface="Aldine721 BT" panose="02040803050506020403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9633823" y="2247183"/>
            <a:ext cx="4158734" cy="2192063"/>
          </a:xfrm>
          <a:prstGeom prst="roundRect">
            <a:avLst>
              <a:gd name="adj" fmla="val 8394"/>
            </a:avLst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880759" y="3488412"/>
            <a:ext cx="3177183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chemeClr val="bg2">
                    <a:lumMod val="1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MongoDB for data Storage</a:t>
            </a:r>
            <a:endParaRPr lang="en-US" sz="2200" b="1" dirty="0">
              <a:solidFill>
                <a:schemeClr val="bg2">
                  <a:lumMod val="10000"/>
                </a:schemeClr>
              </a:solidFill>
              <a:latin typeface="Aldine721 BT" panose="02040803050506020403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837724" y="4678561"/>
            <a:ext cx="4158734" cy="2520892"/>
          </a:xfrm>
          <a:prstGeom prst="roundRect">
            <a:avLst>
              <a:gd name="adj" fmla="val 7326"/>
            </a:avLst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 sz="1800" kern="0" spc="-44" dirty="0">
              <a:solidFill>
                <a:srgbClr val="272525"/>
              </a:solidFill>
              <a:latin typeface="Source Serif Pro Semi Bold" pitchFamily="34" charset="0"/>
              <a:ea typeface="Source Serif Pro Semi Bold" pitchFamily="34" charset="-122"/>
              <a:cs typeface="Source Serif Pro Semi Bold" pitchFamily="34" charset="-120"/>
            </a:endParaRPr>
          </a:p>
          <a:p>
            <a:endParaRPr lang="en-US" kern="0" spc="-44" dirty="0">
              <a:solidFill>
                <a:srgbClr val="272525"/>
              </a:solidFill>
              <a:latin typeface="Source Serif Pro Semi Bold" pitchFamily="34" charset="0"/>
              <a:ea typeface="Source Serif Pro Semi Bold" pitchFamily="34" charset="-122"/>
              <a:cs typeface="Source Serif Pro Semi Bold" pitchFamily="34" charset="-120"/>
            </a:endParaRPr>
          </a:p>
          <a:p>
            <a:endParaRPr lang="en-US" sz="1800" kern="0" spc="-44" dirty="0">
              <a:solidFill>
                <a:srgbClr val="272525"/>
              </a:solidFill>
              <a:latin typeface="Source Serif Pro Semi Bold" pitchFamily="34" charset="0"/>
              <a:ea typeface="Source Serif Pro Semi Bold" pitchFamily="34" charset="-122"/>
              <a:cs typeface="Source Serif Pro Semi Bold" pitchFamily="34" charset="-120"/>
            </a:endParaRPr>
          </a:p>
          <a:p>
            <a:endParaRPr lang="en-US" kern="0" spc="-44" dirty="0">
              <a:solidFill>
                <a:srgbClr val="272525"/>
              </a:solidFill>
              <a:latin typeface="Source Serif Pro Semi Bold" pitchFamily="34" charset="0"/>
              <a:ea typeface="Source Serif Pro Semi Bold" pitchFamily="34" charset="-122"/>
              <a:cs typeface="Source Serif Pro Semi Bold" pitchFamily="34" charset="-120"/>
            </a:endParaRPr>
          </a:p>
          <a:p>
            <a:r>
              <a:rPr lang="en-US" sz="2100" kern="0" spc="-44" dirty="0">
                <a:solidFill>
                  <a:schemeClr val="bg2">
                    <a:lumMod val="1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TensorFlow.js</a:t>
            </a:r>
            <a:endParaRPr lang="en-US" sz="2100" dirty="0">
              <a:solidFill>
                <a:schemeClr val="bg2">
                  <a:lumMod val="10000"/>
                </a:schemeClr>
              </a:solidFill>
              <a:latin typeface="Aldine721 BT" panose="02040803050506020403" pitchFamily="18" charset="0"/>
            </a:endParaRPr>
          </a:p>
          <a:p>
            <a:endParaRPr lang="en-IN" dirty="0"/>
          </a:p>
        </p:txBody>
      </p:sp>
      <p:sp>
        <p:nvSpPr>
          <p:cNvPr id="10" name="Text 8"/>
          <p:cNvSpPr/>
          <p:nvPr/>
        </p:nvSpPr>
        <p:spPr>
          <a:xfrm>
            <a:off x="1084659" y="4925497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84659" y="5421035"/>
            <a:ext cx="366486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5482709" y="4925497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82709" y="5421035"/>
            <a:ext cx="366486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9880759" y="4925497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80759" y="5421035"/>
            <a:ext cx="366486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4666" y="2432235"/>
            <a:ext cx="792840" cy="7928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968" y="2500444"/>
            <a:ext cx="1070344" cy="65642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945" y="2488298"/>
            <a:ext cx="886490" cy="8343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528" y="4916159"/>
            <a:ext cx="1695124" cy="84756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0146" y="644485"/>
            <a:ext cx="7422477" cy="689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kern="0" spc="-87" dirty="0">
                <a:solidFill>
                  <a:schemeClr val="accent1">
                    <a:lumMod val="5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App Interface </a:t>
            </a:r>
            <a:endParaRPr lang="en-US" sz="4300" b="1" dirty="0">
              <a:solidFill>
                <a:schemeClr val="accent1">
                  <a:lumMod val="50000"/>
                </a:schemeClr>
              </a:solidFill>
              <a:latin typeface="Aldine721 BT" panose="02040803050506020403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341" y="1948934"/>
            <a:ext cx="2494121" cy="540722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041" y="1948934"/>
            <a:ext cx="2463284" cy="5407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016" y="1948933"/>
            <a:ext cx="2494121" cy="540722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69043" y="899993"/>
            <a:ext cx="7149767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chemeClr val="accent1">
                    <a:lumMod val="5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FlowChart</a:t>
            </a: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082760"/>
            <a:ext cx="12954952" cy="524672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3" y="509287"/>
            <a:ext cx="13503309" cy="73499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chemeClr val="accent1">
                    <a:lumMod val="5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System Diagram</a:t>
            </a:r>
            <a:endParaRPr lang="en-US" sz="4400" kern="0" spc="-89" dirty="0">
              <a:solidFill>
                <a:schemeClr val="accent1">
                  <a:lumMod val="50000"/>
                </a:schemeClr>
              </a:solidFill>
              <a:latin typeface="Aldine721 BT" panose="02040803050506020403" pitchFamily="18" charset="0"/>
              <a:ea typeface="Source Serif Pro Semi Bold" pitchFamily="34" charset="-122"/>
              <a:cs typeface="Source Serif Pro Semi Bold" pitchFamily="34" charset="-120"/>
            </a:endParaRPr>
          </a:p>
          <a:p>
            <a:pPr marL="0" indent="0">
              <a:lnSpc>
                <a:spcPts val="5500"/>
              </a:lnSpc>
              <a:buNone/>
            </a:pPr>
            <a:endParaRPr lang="en-US" sz="4400" dirty="0">
              <a:solidFill>
                <a:schemeClr val="accent1">
                  <a:lumMod val="50000"/>
                </a:schemeClr>
              </a:solidFill>
              <a:latin typeface="Aldine721 BT" panose="020408030505060204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6252" y="1713054"/>
            <a:ext cx="11897895" cy="561372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6650" y="828080"/>
            <a:ext cx="5490091" cy="686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86" dirty="0">
                <a:solidFill>
                  <a:schemeClr val="accent5">
                    <a:lumMod val="5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Key Features</a:t>
            </a:r>
            <a:endParaRPr lang="en-US" sz="4300" dirty="0">
              <a:solidFill>
                <a:schemeClr val="accent5">
                  <a:lumMod val="50000"/>
                </a:schemeClr>
              </a:solidFill>
              <a:latin typeface="Aldine721 BT" panose="02040803050506020403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16650" y="2126575"/>
            <a:ext cx="524947" cy="52494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6791" y="2224326"/>
            <a:ext cx="164663" cy="3294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5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574840" y="2126575"/>
            <a:ext cx="2880598" cy="6862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Personalized Patient Experience</a:t>
            </a:r>
            <a:endParaRPr lang="en-US" sz="215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74840" y="2952750"/>
            <a:ext cx="2880598" cy="7467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tailors interactions to each patient's needs.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4688681" y="2126575"/>
            <a:ext cx="524947" cy="52494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68823" y="2224326"/>
            <a:ext cx="164663" cy="3294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5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46871" y="2126575"/>
            <a:ext cx="2744986" cy="3431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Request-Prioritization</a:t>
            </a:r>
            <a:endParaRPr lang="en-US" sz="215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46871" y="2609612"/>
            <a:ext cx="2880598" cy="7467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classifies the requests as High, medium, low.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16650" y="4195167"/>
            <a:ext cx="524947" cy="52494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96791" y="4292918"/>
            <a:ext cx="164663" cy="3294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5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574840" y="4195167"/>
            <a:ext cx="2880598" cy="6862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Conversational AI Interface</a:t>
            </a:r>
            <a:endParaRPr lang="en-US" sz="215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74840" y="5021342"/>
            <a:ext cx="2880598" cy="1866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uses a natural language processing (NLP) engine to understand and respond to patient queries in a conversational manner.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1574840" y="7028140"/>
            <a:ext cx="2880598" cy="3733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17" name="Shape 14"/>
          <p:cNvSpPr/>
          <p:nvPr/>
        </p:nvSpPr>
        <p:spPr>
          <a:xfrm>
            <a:off x="4688681" y="4195167"/>
            <a:ext cx="524947" cy="52494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4868823" y="4292918"/>
            <a:ext cx="164663" cy="3294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5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550" dirty="0"/>
          </a:p>
        </p:txBody>
      </p:sp>
      <p:sp>
        <p:nvSpPr>
          <p:cNvPr id="19" name="Text 16"/>
          <p:cNvSpPr/>
          <p:nvPr/>
        </p:nvSpPr>
        <p:spPr>
          <a:xfrm>
            <a:off x="5446871" y="4195167"/>
            <a:ext cx="2880598" cy="6862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Real-time Updates and Notifications</a:t>
            </a:r>
            <a:endParaRPr lang="en-US" sz="215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5446871" y="5021342"/>
            <a:ext cx="2880598" cy="14935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Healthcare Staff receive notifications as soon as the request has been made by the Patient.</a:t>
            </a:r>
            <a:endParaRPr lang="en-US" sz="18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5100" y="0"/>
            <a:ext cx="6205300" cy="822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189" y="591741"/>
            <a:ext cx="6028492" cy="6329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kern="0" spc="-80" dirty="0">
                <a:solidFill>
                  <a:schemeClr val="accent1">
                    <a:lumMod val="50000"/>
                  </a:schemeClr>
                </a:solidFill>
                <a:latin typeface="Aldine721 BT" panose="02040803050506020403" pitchFamily="18" charset="0"/>
                <a:ea typeface="Source Serif Pro Semi Bold" pitchFamily="34" charset="-122"/>
                <a:cs typeface="Source Serif Pro Semi Bold" pitchFamily="34" charset="-120"/>
              </a:rPr>
              <a:t>Future Scope and Roadmap</a:t>
            </a:r>
            <a:endParaRPr lang="en-US" sz="3950" b="1" dirty="0">
              <a:solidFill>
                <a:schemeClr val="accent1">
                  <a:lumMod val="50000"/>
                </a:schemeClr>
              </a:solidFill>
              <a:latin typeface="Aldine721 BT" panose="020408030505060204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3189" y="1654969"/>
            <a:ext cx="3657362" cy="710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kern="0" spc="-11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5550" b="1" dirty="0"/>
          </a:p>
        </p:txBody>
      </p:sp>
      <p:sp>
        <p:nvSpPr>
          <p:cNvPr id="5" name="Text 2"/>
          <p:cNvSpPr/>
          <p:nvPr/>
        </p:nvSpPr>
        <p:spPr>
          <a:xfrm>
            <a:off x="1089660" y="2633901"/>
            <a:ext cx="2984421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Integration with Wearables</a:t>
            </a:r>
            <a:endParaRPr lang="en-US" sz="195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3189" y="3079433"/>
            <a:ext cx="3657362" cy="10329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can be integrated with wearable devices to track patient health data in real-time.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33330" y="1654969"/>
            <a:ext cx="3657481" cy="710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kern="0" spc="-11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5550" b="1" dirty="0"/>
          </a:p>
        </p:txBody>
      </p:sp>
      <p:sp>
        <p:nvSpPr>
          <p:cNvPr id="8" name="Text 5"/>
          <p:cNvSpPr/>
          <p:nvPr/>
        </p:nvSpPr>
        <p:spPr>
          <a:xfrm>
            <a:off x="5296138" y="2633901"/>
            <a:ext cx="2531864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Predictive Analytics</a:t>
            </a:r>
            <a:endParaRPr lang="en-US" sz="195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733330" y="3079433"/>
            <a:ext cx="3657481" cy="10329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can use patient data to predict potential health risks and recommend preventive measures.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3189" y="4865489"/>
            <a:ext cx="3657362" cy="710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kern="0" spc="-11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5550" b="1" dirty="0"/>
          </a:p>
        </p:txBody>
      </p:sp>
      <p:sp>
        <p:nvSpPr>
          <p:cNvPr id="11" name="Text 8"/>
          <p:cNvSpPr/>
          <p:nvPr/>
        </p:nvSpPr>
        <p:spPr>
          <a:xfrm>
            <a:off x="753189" y="5844421"/>
            <a:ext cx="3657362" cy="6329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Virtual Assistant for Chronic Conditions</a:t>
            </a:r>
            <a:endParaRPr lang="en-US" sz="195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3189" y="6606421"/>
            <a:ext cx="3657362" cy="10329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can provide personalized support and guidance for patients with chronic conditions.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733330" y="4865489"/>
            <a:ext cx="3657481" cy="710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kern="0" spc="-11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5550" b="1" dirty="0"/>
          </a:p>
        </p:txBody>
      </p:sp>
      <p:sp>
        <p:nvSpPr>
          <p:cNvPr id="14" name="Text 11"/>
          <p:cNvSpPr/>
          <p:nvPr/>
        </p:nvSpPr>
        <p:spPr>
          <a:xfrm>
            <a:off x="5262205" y="5844421"/>
            <a:ext cx="2599611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chemeClr val="accent1">
                    <a:lumMod val="75000"/>
                  </a:schemeClr>
                </a:solidFill>
                <a:latin typeface="Aldine401 BT" panose="02020602060306020A03" pitchFamily="18" charset="0"/>
                <a:ea typeface="Source Serif Pro Semi Bold" pitchFamily="34" charset="-122"/>
                <a:cs typeface="Source Serif Pro Semi Bold" pitchFamily="34" charset="-120"/>
              </a:rPr>
              <a:t>IOT Devices Integration</a:t>
            </a:r>
            <a:endParaRPr lang="en-US" sz="1950" b="1" dirty="0">
              <a:solidFill>
                <a:schemeClr val="accent1">
                  <a:lumMod val="75000"/>
                </a:schemeClr>
              </a:solidFill>
              <a:latin typeface="Aldine401 BT" panose="02020602060306020A03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733330" y="6606421"/>
            <a:ext cx="3657481" cy="10314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Connecting other healthcare devices to this app for more real-time monitoring.</a:t>
            </a:r>
            <a:endParaRPr lang="en-US" sz="165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2097</Words>
  <Application>WPS Presentation</Application>
  <PresentationFormat>Custom</PresentationFormat>
  <Paragraphs>116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0" baseType="lpstr">
      <vt:lpstr>Arial</vt:lpstr>
      <vt:lpstr>SimSun</vt:lpstr>
      <vt:lpstr>Wingdings</vt:lpstr>
      <vt:lpstr>Aldine721 BT</vt:lpstr>
      <vt:lpstr>Segoe Print</vt:lpstr>
      <vt:lpstr>Source Serif Pro Semi Bold</vt:lpstr>
      <vt:lpstr>Source Serif Pro Semi Bold</vt:lpstr>
      <vt:lpstr>Aldine401 BT</vt:lpstr>
      <vt:lpstr>Proxima Nova</vt:lpstr>
      <vt:lpstr>Calibri</vt:lpstr>
      <vt:lpstr>Source Sans Pro</vt:lpstr>
      <vt:lpstr>Source Sans Pro</vt:lpstr>
      <vt:lpstr>Source Sans Pro</vt:lpstr>
      <vt:lpstr>Source Serif Pro Semi Bold</vt:lpstr>
      <vt:lpstr>Times New Roman</vt:lpstr>
      <vt:lpstr>Microsoft YaHei</vt:lpstr>
      <vt:lpstr>Arial Unicode MS</vt:lpstr>
      <vt:lpstr>Calibri Light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Admin</cp:lastModifiedBy>
  <cp:revision>4</cp:revision>
  <dcterms:created xsi:type="dcterms:W3CDTF">2025-02-01T10:07:00Z</dcterms:created>
  <dcterms:modified xsi:type="dcterms:W3CDTF">2025-02-03T18:23:06Z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20471B917C46490788B5FCAC628873B1_12</vt:lpwstr>
  </property>
  <property fmtid="{D5CDD505-2E9C-101B-9397-08002B2CF9AE}" pid="3" name="KSOProductBuildVer">
    <vt:lpwstr>1033-12.2.0.19805</vt:lpwstr>
  </property>
</Properties>
</file>